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87" r:id="rId2"/>
    <p:sldId id="274" r:id="rId3"/>
    <p:sldId id="275" r:id="rId4"/>
    <p:sldId id="279" r:id="rId5"/>
    <p:sldId id="276" r:id="rId6"/>
    <p:sldId id="280" r:id="rId7"/>
    <p:sldId id="277" r:id="rId8"/>
    <p:sldId id="278" r:id="rId9"/>
    <p:sldId id="281" r:id="rId10"/>
    <p:sldId id="28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4" autoAdjust="0"/>
  </p:normalViewPr>
  <p:slideViewPr>
    <p:cSldViewPr snapToGrid="0">
      <p:cViewPr varScale="1">
        <p:scale>
          <a:sx n="87" d="100"/>
          <a:sy n="87" d="100"/>
        </p:scale>
        <p:origin x="68" y="3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3CA9F-B1D4-4421-A622-69D99949383F}" type="datetimeFigureOut">
              <a:rPr kumimoji="1" lang="ja-JP" altLang="en-US" smtClean="0"/>
              <a:t>2023/8/25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91AFE-66F9-4590-A2AD-1650269829CE}" type="slidenum">
              <a:rPr kumimoji="1" lang="ja-JP" altLang="en-US" smtClean="0"/>
              <a:t>‹#›</a:t>
            </a:fld>
            <a:endParaRPr kumimoji="1" lang="ja-JP" altLang="en-US"/>
          </a:p>
        </p:txBody>
      </p:sp>
    </p:spTree>
    <p:extLst>
      <p:ext uri="{BB962C8B-B14F-4D97-AF65-F5344CB8AC3E}">
        <p14:creationId xmlns:p14="http://schemas.microsoft.com/office/powerpoint/2010/main" val="32298255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A791AFE-66F9-4590-A2AD-1650269829CE}" type="slidenum">
              <a:rPr kumimoji="1" lang="ja-JP" altLang="en-US" smtClean="0"/>
              <a:t>3</a:t>
            </a:fld>
            <a:endParaRPr kumimoji="1" lang="ja-JP" altLang="en-US"/>
          </a:p>
        </p:txBody>
      </p:sp>
    </p:spTree>
    <p:extLst>
      <p:ext uri="{BB962C8B-B14F-4D97-AF65-F5344CB8AC3E}">
        <p14:creationId xmlns:p14="http://schemas.microsoft.com/office/powerpoint/2010/main" val="425280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A791AFE-66F9-4590-A2AD-1650269829CE}" type="slidenum">
              <a:rPr kumimoji="1" lang="ja-JP" altLang="en-US" smtClean="0"/>
              <a:t>4</a:t>
            </a:fld>
            <a:endParaRPr kumimoji="1" lang="ja-JP" altLang="en-US"/>
          </a:p>
        </p:txBody>
      </p:sp>
    </p:spTree>
    <p:extLst>
      <p:ext uri="{BB962C8B-B14F-4D97-AF65-F5344CB8AC3E}">
        <p14:creationId xmlns:p14="http://schemas.microsoft.com/office/powerpoint/2010/main" val="2613635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697310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723312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759185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25688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837165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8473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14043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22972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995689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87931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405660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02322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asahiroaraki.github.io/GuideToASR/" TargetMode="Externa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1451B-504E-4EAC-B7E4-07A4B7A2A9F5}"/>
              </a:ext>
            </a:extLst>
          </p:cNvPr>
          <p:cNvSpPr>
            <a:spLocks noGrp="1"/>
          </p:cNvSpPr>
          <p:nvPr>
            <p:ph type="title"/>
          </p:nvPr>
        </p:nvSpPr>
        <p:spPr>
          <a:xfrm>
            <a:off x="384657" y="347011"/>
            <a:ext cx="10515600" cy="829494"/>
          </a:xfrm>
        </p:spPr>
        <p:txBody>
          <a:bodyPr>
            <a:normAutofit/>
          </a:bodyPr>
          <a:lstStyle/>
          <a:p>
            <a:r>
              <a:rPr lang="en-US" altLang="ja-JP" sz="4000" dirty="0">
                <a:solidFill>
                  <a:schemeClr val="accent1"/>
                </a:solidFill>
                <a:latin typeface="メイリオ" panose="020B0604030504040204" pitchFamily="50" charset="-128"/>
                <a:ea typeface="メイリオ" panose="020B0604030504040204" pitchFamily="50" charset="-128"/>
              </a:rPr>
              <a:t>6. </a:t>
            </a:r>
            <a:r>
              <a:rPr lang="ja-JP" altLang="en-US" sz="4000" dirty="0">
                <a:solidFill>
                  <a:schemeClr val="accent1"/>
                </a:solidFill>
                <a:latin typeface="メイリオ" panose="020B0604030504040204" pitchFamily="50" charset="-128"/>
                <a:ea typeface="メイリオ" panose="020B0604030504040204" pitchFamily="50" charset="-128"/>
              </a:rPr>
              <a:t>音声の認識：基本的な音響モデル</a:t>
            </a:r>
          </a:p>
        </p:txBody>
      </p:sp>
      <p:sp>
        <p:nvSpPr>
          <p:cNvPr id="5" name="テキスト ボックス 4">
            <a:extLst>
              <a:ext uri="{FF2B5EF4-FFF2-40B4-BE49-F238E27FC236}">
                <a16:creationId xmlns:a16="http://schemas.microsoft.com/office/drawing/2014/main" id="{E979BD5E-4176-A88C-DBED-0029D8B05292}"/>
              </a:ext>
            </a:extLst>
          </p:cNvPr>
          <p:cNvSpPr txBox="1"/>
          <p:nvPr/>
        </p:nvSpPr>
        <p:spPr>
          <a:xfrm>
            <a:off x="7453506" y="5211575"/>
            <a:ext cx="4559053" cy="107721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ja-JP" altLang="en-US" dirty="0"/>
              <a:t>荒木雅弘</a:t>
            </a:r>
            <a:r>
              <a:rPr lang="en-US" altLang="ja-JP" dirty="0"/>
              <a:t> :『</a:t>
            </a:r>
            <a:r>
              <a:rPr lang="ja-JP" altLang="en-US" dirty="0"/>
              <a:t>イラストで学ぶ音声認識</a:t>
            </a:r>
            <a:r>
              <a:rPr lang="en-US" altLang="ja-JP" dirty="0"/>
              <a:t>』</a:t>
            </a:r>
          </a:p>
          <a:p>
            <a:pPr>
              <a:spcBef>
                <a:spcPts val="600"/>
              </a:spcBef>
            </a:pPr>
            <a:r>
              <a:rPr lang="ja-JP" altLang="en-US" dirty="0"/>
              <a:t>　（講談社</a:t>
            </a:r>
            <a:r>
              <a:rPr lang="en-US" altLang="ja-JP" dirty="0"/>
              <a:t>,</a:t>
            </a:r>
            <a:r>
              <a:rPr lang="ja-JP" altLang="en-US" dirty="0"/>
              <a:t> </a:t>
            </a:r>
            <a:r>
              <a:rPr lang="en-US" altLang="ja-JP" dirty="0"/>
              <a:t>2015</a:t>
            </a:r>
            <a:r>
              <a:rPr lang="ja-JP" altLang="en-US" dirty="0"/>
              <a:t>年）</a:t>
            </a:r>
            <a:endParaRPr lang="en-US" altLang="ja-JP" dirty="0"/>
          </a:p>
          <a:p>
            <a:pPr marL="285750" indent="-285750">
              <a:spcBef>
                <a:spcPts val="600"/>
              </a:spcBef>
              <a:buFont typeface="Arial" panose="020B0604020202020204" pitchFamily="34" charset="0"/>
              <a:buChar char="•"/>
            </a:pPr>
            <a:r>
              <a:rPr lang="ja-JP" altLang="en-US" dirty="0">
                <a:hlinkClick r:id="rId2"/>
              </a:rPr>
              <a:t>サポートページ</a:t>
            </a:r>
            <a:endParaRPr lang="en-US" dirty="0"/>
          </a:p>
        </p:txBody>
      </p:sp>
      <p:pic>
        <p:nvPicPr>
          <p:cNvPr id="3" name="図 2">
            <a:extLst>
              <a:ext uri="{FF2B5EF4-FFF2-40B4-BE49-F238E27FC236}">
                <a16:creationId xmlns:a16="http://schemas.microsoft.com/office/drawing/2014/main" id="{F7698FEA-6294-08A1-296D-5D1B60E2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615" y="1053081"/>
            <a:ext cx="2725188" cy="3867171"/>
          </a:xfrm>
          <a:prstGeom prst="rect">
            <a:avLst/>
          </a:prstGeom>
        </p:spPr>
      </p:pic>
      <p:sp>
        <p:nvSpPr>
          <p:cNvPr id="7" name="コンテンツ プレースホルダー 2">
            <a:extLst>
              <a:ext uri="{FF2B5EF4-FFF2-40B4-BE49-F238E27FC236}">
                <a16:creationId xmlns:a16="http://schemas.microsoft.com/office/drawing/2014/main" id="{1BBBF547-AFA4-E491-EC8F-36D566715F6A}"/>
              </a:ext>
            </a:extLst>
          </p:cNvPr>
          <p:cNvSpPr>
            <a:spLocks noGrp="1"/>
          </p:cNvSpPr>
          <p:nvPr>
            <p:ph idx="1"/>
          </p:nvPr>
        </p:nvSpPr>
        <p:spPr>
          <a:xfrm>
            <a:off x="626971" y="4104606"/>
            <a:ext cx="6692113" cy="2281564"/>
          </a:xfrm>
        </p:spPr>
        <p:txBody>
          <a:bodyPr>
            <a:normAutofit/>
          </a:bodyPr>
          <a:lstStyle/>
          <a:p>
            <a:pPr marL="0" indent="0">
              <a:buNone/>
            </a:pPr>
            <a:r>
              <a:rPr kumimoji="1" lang="en-US" altLang="ja-JP" sz="2400" dirty="0">
                <a:latin typeface="メイリオ" panose="020B0604030504040204" pitchFamily="50" charset="-128"/>
                <a:ea typeface="メイリオ" panose="020B0604030504040204" pitchFamily="50" charset="-128"/>
              </a:rPr>
              <a:t>6.1 </a:t>
            </a:r>
            <a:r>
              <a:rPr kumimoji="1" lang="ja-JP" altLang="en-US" sz="2400" dirty="0">
                <a:latin typeface="メイリオ" panose="020B0604030504040204" pitchFamily="50" charset="-128"/>
                <a:ea typeface="メイリオ" panose="020B0604030504040204" pitchFamily="50" charset="-128"/>
              </a:rPr>
              <a:t>音響モデルの単位</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6.2 </a:t>
            </a:r>
            <a:r>
              <a:rPr kumimoji="1" lang="ja-JP" altLang="en-US" sz="2400" dirty="0">
                <a:latin typeface="メイリオ" panose="020B0604030504040204" pitchFamily="50" charset="-128"/>
                <a:ea typeface="メイリオ" panose="020B0604030504040204" pitchFamily="50" charset="-128"/>
              </a:rPr>
              <a:t>隠れマルコフモデルとは</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6.3 </a:t>
            </a:r>
            <a:r>
              <a:rPr kumimoji="1" lang="ja-JP" altLang="en-US" sz="2400" dirty="0">
                <a:latin typeface="メイリオ" panose="020B0604030504040204" pitchFamily="50" charset="-128"/>
                <a:ea typeface="メイリオ" panose="020B0604030504040204" pitchFamily="50" charset="-128"/>
              </a:rPr>
              <a:t>隠れマルコフモデルの確率計算</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6.4 </a:t>
            </a:r>
            <a:r>
              <a:rPr kumimoji="1" lang="ja-JP" altLang="en-US" sz="2400" dirty="0">
                <a:latin typeface="メイリオ" panose="020B0604030504040204" pitchFamily="50" charset="-128"/>
                <a:ea typeface="メイリオ" panose="020B0604030504040204" pitchFamily="50" charset="-128"/>
              </a:rPr>
              <a:t>状態系列の推定</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6.5 </a:t>
            </a:r>
            <a:r>
              <a:rPr kumimoji="1" lang="ja-JP" altLang="en-US" sz="2400" dirty="0">
                <a:latin typeface="メイリオ" panose="020B0604030504040204" pitchFamily="50" charset="-128"/>
                <a:ea typeface="メイリオ" panose="020B0604030504040204" pitchFamily="50" charset="-128"/>
              </a:rPr>
              <a:t>パラメータの学習</a:t>
            </a:r>
          </a:p>
        </p:txBody>
      </p:sp>
      <p:pic>
        <p:nvPicPr>
          <p:cNvPr id="4" name="図 3">
            <a:extLst>
              <a:ext uri="{FF2B5EF4-FFF2-40B4-BE49-F238E27FC236}">
                <a16:creationId xmlns:a16="http://schemas.microsoft.com/office/drawing/2014/main" id="{F06EB79E-DC8B-A3CD-5C25-322D0768C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636" y="1053081"/>
            <a:ext cx="4934329" cy="2611232"/>
          </a:xfrm>
          <a:prstGeom prst="rect">
            <a:avLst/>
          </a:prstGeom>
        </p:spPr>
      </p:pic>
    </p:spTree>
    <p:extLst>
      <p:ext uri="{BB962C8B-B14F-4D97-AF65-F5344CB8AC3E}">
        <p14:creationId xmlns:p14="http://schemas.microsoft.com/office/powerpoint/2010/main" val="144594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DA3D3C0-42F5-45EE-BCEB-2D23DB84F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371" y="1577182"/>
            <a:ext cx="5652603" cy="4952757"/>
          </a:xfrm>
          <a:prstGeom prst="rect">
            <a:avLst/>
          </a:prstGeom>
        </p:spPr>
      </p:pic>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470154" y="328061"/>
            <a:ext cx="7886700" cy="706671"/>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6.5 </a:t>
            </a:r>
            <a:r>
              <a:rPr lang="ja-JP" altLang="en-US" dirty="0">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731520" y="1071798"/>
            <a:ext cx="9225384" cy="4737907"/>
          </a:xfrm>
        </p:spPr>
        <p:txBody>
          <a:bodyPr/>
          <a:lstStyle/>
          <a:p>
            <a:r>
              <a:rPr lang="ja-JP" altLang="en-US" dirty="0">
                <a:latin typeface="メイリオ" panose="020B0604030504040204" pitchFamily="50" charset="-128"/>
                <a:ea typeface="メイリオ" panose="020B0604030504040204" pitchFamily="50" charset="-128"/>
              </a:rPr>
              <a:t>状態遷移系列が未知の場合のパラメータ推定</a:t>
            </a:r>
            <a:endParaRPr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EM</a:t>
            </a:r>
            <a:r>
              <a:rPr kumimoji="1" lang="ja-JP" altLang="en-US" dirty="0">
                <a:latin typeface="メイリオ" panose="020B0604030504040204" pitchFamily="50" charset="-128"/>
                <a:ea typeface="メイリオ" panose="020B0604030504040204" pitchFamily="50" charset="-128"/>
              </a:rPr>
              <a:t>アルゴリズム</a:t>
            </a:r>
          </a:p>
        </p:txBody>
      </p:sp>
      <p:sp>
        <p:nvSpPr>
          <p:cNvPr id="7" name="正方形/長方形 6">
            <a:extLst>
              <a:ext uri="{FF2B5EF4-FFF2-40B4-BE49-F238E27FC236}">
                <a16:creationId xmlns:a16="http://schemas.microsoft.com/office/drawing/2014/main" id="{EEB38248-5032-428A-9BA7-61ED5EF1655B}"/>
              </a:ext>
            </a:extLst>
          </p:cNvPr>
          <p:cNvSpPr/>
          <p:nvPr/>
        </p:nvSpPr>
        <p:spPr>
          <a:xfrm>
            <a:off x="8539397" y="2990539"/>
            <a:ext cx="1836295" cy="24733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a:solidFill>
                  <a:schemeClr val="tx1"/>
                </a:solidFill>
              </a:rPr>
              <a:t>初期パラメータが多少でたらめでも、学習データの値の偏りによって、</a:t>
            </a:r>
            <a:r>
              <a:rPr lang="en-US" altLang="ja-JP" sz="1600">
                <a:solidFill>
                  <a:schemeClr val="tx1"/>
                </a:solidFill>
              </a:rPr>
              <a:t>HMM</a:t>
            </a:r>
            <a:r>
              <a:rPr lang="ja-JP" altLang="en-US" sz="1600">
                <a:solidFill>
                  <a:schemeClr val="tx1"/>
                </a:solidFill>
              </a:rPr>
              <a:t>のパラメータが徐々にデータの統計的性質を反映させてゆくプロセスとみなせる。</a:t>
            </a:r>
            <a:endParaRPr lang="en-US" altLang="ja-JP" sz="1600">
              <a:solidFill>
                <a:schemeClr val="tx1"/>
              </a:solidFill>
            </a:endParaRPr>
          </a:p>
        </p:txBody>
      </p:sp>
    </p:spTree>
    <p:extLst>
      <p:ext uri="{BB962C8B-B14F-4D97-AF65-F5344CB8AC3E}">
        <p14:creationId xmlns:p14="http://schemas.microsoft.com/office/powerpoint/2010/main" val="371404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EC5A5-996C-4B81-8BC6-E8BC7C6BC2B3}"/>
              </a:ext>
            </a:extLst>
          </p:cNvPr>
          <p:cNvSpPr>
            <a:spLocks noGrp="1"/>
          </p:cNvSpPr>
          <p:nvPr>
            <p:ph type="title"/>
          </p:nvPr>
        </p:nvSpPr>
        <p:spPr>
          <a:xfrm>
            <a:off x="838200" y="365125"/>
            <a:ext cx="10515600" cy="805307"/>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6.1 </a:t>
            </a:r>
            <a:r>
              <a:rPr lang="ja-JP" altLang="en-US" dirty="0">
                <a:solidFill>
                  <a:schemeClr val="accent1"/>
                </a:solidFill>
                <a:latin typeface="メイリオ" panose="020B0604030504040204" pitchFamily="50" charset="-128"/>
                <a:ea typeface="メイリオ" panose="020B0604030504040204" pitchFamily="50" charset="-128"/>
              </a:rPr>
              <a:t>音響モデルの単位</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11D8C799-3D00-4639-AAC3-366BECEDE907}"/>
              </a:ext>
            </a:extLst>
          </p:cNvPr>
          <p:cNvSpPr>
            <a:spLocks noGrp="1"/>
          </p:cNvSpPr>
          <p:nvPr>
            <p:ph idx="1"/>
          </p:nvPr>
        </p:nvSpPr>
        <p:spPr>
          <a:xfrm>
            <a:off x="838200" y="1272425"/>
            <a:ext cx="10585093" cy="4864309"/>
          </a:xfrm>
        </p:spPr>
        <p:txBody>
          <a:bodyPr>
            <a:normAutofit/>
          </a:bodyPr>
          <a:lstStyle/>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音響モデル </a:t>
            </a:r>
            <a:r>
              <a:rPr kumimoji="1" lang="en-US" altLang="ja-JP" i="1" dirty="0">
                <a:latin typeface="Century Schoolbook" panose="02040604050505020304" pitchFamily="18" charset="0"/>
                <a:ea typeface="メイリオ" panose="020B0604030504040204" pitchFamily="50" charset="-128"/>
              </a:rPr>
              <a:t>p</a:t>
            </a:r>
            <a:r>
              <a:rPr kumimoji="1" lang="en-US" altLang="ja-JP" dirty="0">
                <a:latin typeface="Century Schoolbook" panose="02040604050505020304" pitchFamily="18" charset="0"/>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特徴ベクトル系列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単語列</a:t>
            </a:r>
            <a:r>
              <a:rPr lang="en-US" altLang="ja-JP" dirty="0">
                <a:latin typeface="Century Schoolbook" panose="02040604050505020304" pitchFamily="18" charset="0"/>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の条件部</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単語列（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文）</a:t>
            </a:r>
            <a:endParaRPr kumimoji="1" lang="en-US" altLang="ja-JP" dirty="0">
              <a:latin typeface="メイリオ" panose="020B0604030504040204" pitchFamily="50" charset="-128"/>
              <a:ea typeface="メイリオ" panose="020B0604030504040204" pitchFamily="50" charset="-128"/>
            </a:endParaRPr>
          </a:p>
          <a:p>
            <a:pPr lvl="2">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可能な文が列挙できる小さなタスクでは有効</a:t>
            </a:r>
            <a:endParaRPr kumimoji="1" lang="en-US" altLang="ja-JP" dirty="0">
              <a:latin typeface="メイリオ" panose="020B0604030504040204" pitchFamily="50" charset="-128"/>
              <a:ea typeface="メイリオ" panose="020B0604030504040204" pitchFamily="50" charset="-128"/>
            </a:endParaRPr>
          </a:p>
          <a:p>
            <a:pPr lvl="2">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数万語の語彙が必要なディクテーションでは、可能な文の数は膨大になるので、実質的にモデル化は不可能</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単語</a:t>
            </a:r>
            <a:endParaRPr kumimoji="1" lang="en-US" altLang="ja-JP" dirty="0">
              <a:latin typeface="メイリオ" panose="020B0604030504040204" pitchFamily="50" charset="-128"/>
              <a:ea typeface="メイリオ" panose="020B0604030504040204" pitchFamily="50" charset="-128"/>
            </a:endParaRPr>
          </a:p>
          <a:p>
            <a:pPr lvl="2">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新しい単語がタスクに追加されるごとに、モデルを作成しなければならない</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音素</a:t>
            </a:r>
            <a:endParaRPr kumimoji="1" lang="en-US" altLang="ja-JP" dirty="0">
              <a:latin typeface="メイリオ" panose="020B0604030504040204" pitchFamily="50" charset="-128"/>
              <a:ea typeface="メイリオ" panose="020B0604030504040204" pitchFamily="50" charset="-128"/>
            </a:endParaRPr>
          </a:p>
          <a:p>
            <a:pPr lvl="2">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単語辞書を音素系列で記述することで、大語彙に対応可能</a:t>
            </a:r>
            <a:endParaRPr lang="en-US" altLang="ja-JP" dirty="0">
              <a:latin typeface="メイリオ" panose="020B0604030504040204" pitchFamily="50" charset="-128"/>
              <a:ea typeface="メイリオ" panose="020B0604030504040204" pitchFamily="50" charset="-128"/>
            </a:endParaRPr>
          </a:p>
          <a:p>
            <a:pPr lvl="2">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前後の音素情報を組み込んだトライフォンが主流</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6680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B8526-A4D8-4C54-BDB7-62062E7EC340}"/>
              </a:ext>
            </a:extLst>
          </p:cNvPr>
          <p:cNvSpPr>
            <a:spLocks noGrp="1"/>
          </p:cNvSpPr>
          <p:nvPr>
            <p:ph type="title"/>
          </p:nvPr>
        </p:nvSpPr>
        <p:spPr>
          <a:xfrm>
            <a:off x="838200" y="365125"/>
            <a:ext cx="10515600" cy="863829"/>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6.2 </a:t>
            </a:r>
            <a:r>
              <a:rPr lang="ja-JP" altLang="en-US" dirty="0">
                <a:solidFill>
                  <a:schemeClr val="accent1"/>
                </a:solidFill>
                <a:latin typeface="メイリオ" panose="020B0604030504040204" pitchFamily="50" charset="-128"/>
                <a:ea typeface="メイリオ" panose="020B0604030504040204" pitchFamily="50" charset="-128"/>
              </a:rPr>
              <a:t>隠れマルコフモデルとは</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6151490F-7B1B-4511-A220-B1037B197363}"/>
              </a:ext>
            </a:extLst>
          </p:cNvPr>
          <p:cNvSpPr>
            <a:spLocks noGrp="1"/>
          </p:cNvSpPr>
          <p:nvPr>
            <p:ph idx="1"/>
          </p:nvPr>
        </p:nvSpPr>
        <p:spPr>
          <a:xfrm>
            <a:off x="772364" y="1228954"/>
            <a:ext cx="10646663" cy="4580511"/>
          </a:xfrm>
        </p:spPr>
        <p:txBody>
          <a:bodyPr/>
          <a:lstStyle/>
          <a:p>
            <a:pPr>
              <a:lnSpc>
                <a:spcPct val="100000"/>
              </a:lnSpc>
            </a:pPr>
            <a:r>
              <a:rPr kumimoji="1" lang="ja-JP" altLang="en-US" dirty="0">
                <a:latin typeface="メイリオ" panose="020B0604030504040204" pitchFamily="50" charset="-128"/>
                <a:ea typeface="メイリオ" panose="020B0604030504040204" pitchFamily="50" charset="-128"/>
              </a:rPr>
              <a:t>音響モデルのためのオートマトンの構造</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各状態で確率的にベクトルを出力し、確率的に状態遷移を行うムーア型オートマトン</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状態遷移が一方向に限定されている</a:t>
            </a:r>
            <a:r>
              <a:rPr kumimoji="1" lang="en-US" altLang="ja-JP" dirty="0">
                <a:latin typeface="メイリオ" panose="020B0604030504040204" pitchFamily="50" charset="-128"/>
                <a:ea typeface="メイリオ" panose="020B0604030504040204" pitchFamily="50" charset="-128"/>
              </a:rPr>
              <a:t>left-to-right</a:t>
            </a:r>
            <a:r>
              <a:rPr kumimoji="1" lang="ja-JP" altLang="en-US" dirty="0">
                <a:latin typeface="メイリオ" panose="020B0604030504040204" pitchFamily="50" charset="-128"/>
                <a:ea typeface="メイリオ" panose="020B0604030504040204" pitchFamily="50" charset="-128"/>
              </a:rPr>
              <a:t>型の構造をもつマルコフモデルと解釈できる</a:t>
            </a:r>
          </a:p>
        </p:txBody>
      </p:sp>
      <p:pic>
        <p:nvPicPr>
          <p:cNvPr id="5" name="図 4">
            <a:extLst>
              <a:ext uri="{FF2B5EF4-FFF2-40B4-BE49-F238E27FC236}">
                <a16:creationId xmlns:a16="http://schemas.microsoft.com/office/drawing/2014/main" id="{2E5AF84B-373A-48D1-8DFF-A54B0F200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8" y="3363751"/>
            <a:ext cx="5779758" cy="3058631"/>
          </a:xfrm>
          <a:prstGeom prst="rect">
            <a:avLst/>
          </a:prstGeom>
        </p:spPr>
      </p:pic>
    </p:spTree>
    <p:extLst>
      <p:ext uri="{BB962C8B-B14F-4D97-AF65-F5344CB8AC3E}">
        <p14:creationId xmlns:p14="http://schemas.microsoft.com/office/powerpoint/2010/main" val="161279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B8526-A4D8-4C54-BDB7-62062E7EC340}"/>
              </a:ext>
            </a:extLst>
          </p:cNvPr>
          <p:cNvSpPr>
            <a:spLocks noGrp="1"/>
          </p:cNvSpPr>
          <p:nvPr>
            <p:ph type="title"/>
          </p:nvPr>
        </p:nvSpPr>
        <p:spPr>
          <a:xfrm>
            <a:off x="838200" y="365125"/>
            <a:ext cx="10515600" cy="783361"/>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6.2 </a:t>
            </a:r>
            <a:r>
              <a:rPr lang="ja-JP" altLang="en-US" dirty="0">
                <a:solidFill>
                  <a:schemeClr val="accent1"/>
                </a:solidFill>
                <a:latin typeface="メイリオ" panose="020B0604030504040204" pitchFamily="50" charset="-128"/>
                <a:ea typeface="メイリオ" panose="020B0604030504040204" pitchFamily="50" charset="-128"/>
              </a:rPr>
              <a:t>隠れマルコフモデルとは</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6151490F-7B1B-4511-A220-B1037B197363}"/>
              </a:ext>
            </a:extLst>
          </p:cNvPr>
          <p:cNvSpPr>
            <a:spLocks noGrp="1"/>
          </p:cNvSpPr>
          <p:nvPr>
            <p:ph idx="1"/>
          </p:nvPr>
        </p:nvSpPr>
        <p:spPr>
          <a:xfrm>
            <a:off x="787695" y="1138744"/>
            <a:ext cx="10607040" cy="4580511"/>
          </a:xfrm>
        </p:spPr>
        <p:txBody>
          <a:bodyPr/>
          <a:lstStyle/>
          <a:p>
            <a:pPr>
              <a:lnSpc>
                <a:spcPct val="100000"/>
              </a:lnSpc>
            </a:pPr>
            <a:r>
              <a:rPr kumimoji="1" lang="ja-JP" altLang="en-US" dirty="0">
                <a:latin typeface="メイリオ" panose="020B0604030504040204" pitchFamily="50" charset="-128"/>
                <a:ea typeface="メイリオ" panose="020B0604030504040204" pitchFamily="50" charset="-128"/>
              </a:rPr>
              <a:t>「隠れ」マルコフモデル</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どの状態からどのベクトルが出力されたかという情報が隠れている</a:t>
            </a:r>
          </a:p>
        </p:txBody>
      </p:sp>
      <p:pic>
        <p:nvPicPr>
          <p:cNvPr id="6" name="図 5">
            <a:extLst>
              <a:ext uri="{FF2B5EF4-FFF2-40B4-BE49-F238E27FC236}">
                <a16:creationId xmlns:a16="http://schemas.microsoft.com/office/drawing/2014/main" id="{3FFBD569-8481-4B01-BE62-332342617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362" y="2165314"/>
            <a:ext cx="5973508" cy="4267802"/>
          </a:xfrm>
          <a:prstGeom prst="rect">
            <a:avLst/>
          </a:prstGeom>
        </p:spPr>
      </p:pic>
    </p:spTree>
    <p:extLst>
      <p:ext uri="{BB962C8B-B14F-4D97-AF65-F5344CB8AC3E}">
        <p14:creationId xmlns:p14="http://schemas.microsoft.com/office/powerpoint/2010/main" val="100782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F93F-CC27-4DDD-8513-AE7657F39802}"/>
              </a:ext>
            </a:extLst>
          </p:cNvPr>
          <p:cNvSpPr>
            <a:spLocks noGrp="1"/>
          </p:cNvSpPr>
          <p:nvPr>
            <p:ph type="title"/>
          </p:nvPr>
        </p:nvSpPr>
        <p:spPr>
          <a:xfrm>
            <a:off x="611428" y="372440"/>
            <a:ext cx="10515600" cy="732155"/>
          </a:xfrm>
        </p:spPr>
        <p:txBody>
          <a:bodyPr>
            <a:normAutofit/>
          </a:bodyPr>
          <a:lstStyle/>
          <a:p>
            <a:r>
              <a:rPr lang="en-US" altLang="ja-JP" sz="3600" dirty="0">
                <a:solidFill>
                  <a:schemeClr val="accent1"/>
                </a:solidFill>
                <a:latin typeface="メイリオ" panose="020B0604030504040204" pitchFamily="50" charset="-128"/>
                <a:ea typeface="メイリオ" panose="020B0604030504040204" pitchFamily="50" charset="-128"/>
              </a:rPr>
              <a:t>6.3 </a:t>
            </a:r>
            <a:r>
              <a:rPr lang="ja-JP" altLang="en-US" sz="3600" dirty="0">
                <a:solidFill>
                  <a:schemeClr val="accent1"/>
                </a:solidFill>
                <a:latin typeface="メイリオ" panose="020B0604030504040204" pitchFamily="50" charset="-128"/>
                <a:ea typeface="メイリオ" panose="020B0604030504040204" pitchFamily="50" charset="-128"/>
              </a:rPr>
              <a:t>隠れマルコフモデルの確率計算</a:t>
            </a:r>
          </a:p>
        </p:txBody>
      </p:sp>
      <p:sp>
        <p:nvSpPr>
          <p:cNvPr id="3" name="コンテンツ プレースホルダー 2">
            <a:extLst>
              <a:ext uri="{FF2B5EF4-FFF2-40B4-BE49-F238E27FC236}">
                <a16:creationId xmlns:a16="http://schemas.microsoft.com/office/drawing/2014/main" id="{17D691C6-5A90-4354-B6E3-EA27E0C52DF8}"/>
              </a:ext>
            </a:extLst>
          </p:cNvPr>
          <p:cNvSpPr>
            <a:spLocks noGrp="1"/>
          </p:cNvSpPr>
          <p:nvPr>
            <p:ph idx="1"/>
          </p:nvPr>
        </p:nvSpPr>
        <p:spPr>
          <a:xfrm>
            <a:off x="841248" y="1364105"/>
            <a:ext cx="10863072" cy="4812858"/>
          </a:xfrm>
        </p:spPr>
        <p:txBody>
          <a:bodyPr/>
          <a:lstStyle/>
          <a:p>
            <a:pPr>
              <a:lnSpc>
                <a:spcPct val="100000"/>
              </a:lnSpc>
            </a:pPr>
            <a:r>
              <a:rPr kumimoji="1" lang="ja-JP" altLang="en-US" dirty="0">
                <a:latin typeface="メイリオ" panose="020B0604030504040204" pitchFamily="50" charset="-128"/>
                <a:ea typeface="メイリオ" panose="020B0604030504040204" pitchFamily="50" charset="-128"/>
              </a:rPr>
              <a:t>系列の出力確率</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例）図</a:t>
            </a:r>
            <a:r>
              <a:rPr kumimoji="1" lang="en-US" altLang="ja-JP" dirty="0">
                <a:latin typeface="メイリオ" panose="020B0604030504040204" pitchFamily="50" charset="-128"/>
                <a:ea typeface="メイリオ" panose="020B0604030504040204" pitchFamily="50" charset="-128"/>
              </a:rPr>
              <a:t>6.4</a:t>
            </a:r>
            <a:r>
              <a:rPr kumimoji="1" lang="ja-JP" altLang="en-US" dirty="0">
                <a:latin typeface="メイリオ" panose="020B0604030504040204" pitchFamily="50" charset="-128"/>
                <a:ea typeface="メイリオ" panose="020B0604030504040204" pitchFamily="50" charset="-128"/>
              </a:rPr>
              <a:t>において </a:t>
            </a:r>
            <a:r>
              <a:rPr kumimoji="1" lang="en-US" altLang="ja-JP" b="1" i="1" dirty="0">
                <a:latin typeface="Century Schoolbook" panose="02040604050505020304" pitchFamily="18" charset="0"/>
                <a:ea typeface="メイリオ" panose="020B0604030504040204" pitchFamily="50" charset="-128"/>
              </a:rPr>
              <a:t>x </a:t>
            </a:r>
            <a:r>
              <a:rPr kumimoji="1" lang="en-US" altLang="ja-JP" dirty="0">
                <a:latin typeface="Century Schoolbook" panose="02040604050505020304" pitchFamily="18" charset="0"/>
                <a:ea typeface="メイリオ" panose="020B0604030504040204" pitchFamily="50" charset="-128"/>
              </a:rPr>
              <a:t>= </a:t>
            </a:r>
            <a:r>
              <a:rPr kumimoji="1" lang="en-US" altLang="ja-JP" i="1" dirty="0">
                <a:latin typeface="Century Schoolbook" panose="02040604050505020304" pitchFamily="18" charset="0"/>
                <a:ea typeface="メイリオ" panose="020B0604030504040204" pitchFamily="50" charset="-128"/>
              </a:rPr>
              <a:t>x</a:t>
            </a:r>
            <a:r>
              <a:rPr kumimoji="1" lang="en-US" altLang="ja-JP" i="1" baseline="-25000" dirty="0">
                <a:latin typeface="Century Schoolbook" panose="02040604050505020304" pitchFamily="18" charset="0"/>
                <a:ea typeface="メイリオ" panose="020B0604030504040204" pitchFamily="50" charset="-128"/>
              </a:rPr>
              <a:t>1</a:t>
            </a:r>
            <a:r>
              <a:rPr lang="en-US" altLang="ja-JP" i="1" dirty="0">
                <a:latin typeface="Century Schoolbook" panose="02040604050505020304" pitchFamily="18" charset="0"/>
                <a:ea typeface="メイリオ" panose="020B0604030504040204" pitchFamily="50" charset="-128"/>
              </a:rPr>
              <a:t> x</a:t>
            </a:r>
            <a:r>
              <a:rPr lang="en-US" altLang="ja-JP" i="1" baseline="-25000" dirty="0">
                <a:latin typeface="Century Schoolbook" panose="02040604050505020304" pitchFamily="18" charset="0"/>
                <a:ea typeface="メイリオ" panose="020B0604030504040204" pitchFamily="50" charset="-128"/>
              </a:rPr>
              <a:t>2</a:t>
            </a:r>
            <a:r>
              <a:rPr lang="en-US" altLang="ja-JP" i="1" dirty="0">
                <a:latin typeface="Century Schoolbook" panose="02040604050505020304" pitchFamily="18" charset="0"/>
                <a:ea typeface="メイリオ" panose="020B0604030504040204" pitchFamily="50" charset="-128"/>
              </a:rPr>
              <a:t> x</a:t>
            </a:r>
            <a:r>
              <a:rPr lang="en-US" altLang="ja-JP" i="1" baseline="-25000" dirty="0">
                <a:latin typeface="Century Schoolbook" panose="02040604050505020304" pitchFamily="18" charset="0"/>
                <a:ea typeface="メイリオ" panose="020B0604030504040204" pitchFamily="50" charset="-128"/>
              </a:rPr>
              <a:t>3</a:t>
            </a:r>
            <a:r>
              <a:rPr lang="en-US" altLang="ja-JP" i="1" dirty="0">
                <a:latin typeface="Century Schoolbook" panose="02040604050505020304" pitchFamily="18" charset="0"/>
                <a:ea typeface="メイリオ" panose="020B0604030504040204" pitchFamily="50" charset="-128"/>
              </a:rPr>
              <a:t> x</a:t>
            </a:r>
            <a:r>
              <a:rPr lang="en-US" altLang="ja-JP" i="1" baseline="-25000" dirty="0">
                <a:latin typeface="Century Schoolbook" panose="02040604050505020304" pitchFamily="18" charset="0"/>
                <a:ea typeface="メイリオ" panose="020B0604030504040204" pitchFamily="50" charset="-128"/>
              </a:rPr>
              <a:t>4</a:t>
            </a:r>
            <a:r>
              <a:rPr lang="en-US" altLang="ja-JP" i="1" dirty="0">
                <a:latin typeface="Century Schoolbook" panose="02040604050505020304" pitchFamily="18" charset="0"/>
                <a:ea typeface="メイリオ" panose="020B0604030504040204" pitchFamily="50" charset="-128"/>
              </a:rPr>
              <a:t> x</a:t>
            </a:r>
            <a:r>
              <a:rPr lang="en-US" altLang="ja-JP" i="1" baseline="-25000" dirty="0">
                <a:latin typeface="Century Schoolbook" panose="02040604050505020304" pitchFamily="18" charset="0"/>
                <a:ea typeface="メイリオ" panose="020B0604030504040204" pitchFamily="50" charset="-128"/>
              </a:rPr>
              <a:t>5</a:t>
            </a:r>
            <a:r>
              <a:rPr kumimoji="1" lang="en-US" altLang="ja-JP" dirty="0">
                <a:latin typeface="Century Schoolbook" panose="02040604050505020304" pitchFamily="18" charset="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状態遷移</a:t>
            </a:r>
            <a:r>
              <a:rPr lang="en-US" altLang="ja-JP" i="1" dirty="0">
                <a:latin typeface="Century Schoolbook" panose="02040604050505020304" pitchFamily="18" charset="0"/>
                <a:ea typeface="メイリオ" panose="020B0604030504040204" pitchFamily="50" charset="-128"/>
              </a:rPr>
              <a:t>S</a:t>
            </a:r>
            <a:r>
              <a:rPr lang="en-US" altLang="ja-JP" i="1" baseline="-25000" dirty="0">
                <a:latin typeface="Century Schoolbook" panose="02040604050505020304" pitchFamily="18" charset="0"/>
                <a:ea typeface="メイリオ" panose="020B0604030504040204" pitchFamily="50" charset="-128"/>
              </a:rPr>
              <a:t>1</a:t>
            </a:r>
            <a:r>
              <a:rPr lang="en-US" altLang="ja-JP" i="1" dirty="0">
                <a:latin typeface="Century Schoolbook" panose="02040604050505020304" pitchFamily="18" charset="0"/>
                <a:ea typeface="メイリオ" panose="020B0604030504040204" pitchFamily="50" charset="-128"/>
              </a:rPr>
              <a:t>S</a:t>
            </a:r>
            <a:r>
              <a:rPr lang="en-US" altLang="ja-JP" i="1" baseline="-25000" dirty="0">
                <a:latin typeface="Century Schoolbook" panose="02040604050505020304" pitchFamily="18" charset="0"/>
                <a:ea typeface="メイリオ" panose="020B0604030504040204" pitchFamily="50" charset="-128"/>
              </a:rPr>
              <a:t>1</a:t>
            </a:r>
            <a:r>
              <a:rPr lang="en-US" altLang="ja-JP" i="1" dirty="0">
                <a:latin typeface="Century Schoolbook" panose="02040604050505020304" pitchFamily="18" charset="0"/>
                <a:ea typeface="メイリオ" panose="020B0604030504040204" pitchFamily="50" charset="-128"/>
              </a:rPr>
              <a:t>S</a:t>
            </a:r>
            <a:r>
              <a:rPr lang="en-US" altLang="ja-JP" i="1" baseline="-25000" dirty="0">
                <a:latin typeface="Century Schoolbook" panose="02040604050505020304" pitchFamily="18" charset="0"/>
                <a:ea typeface="メイリオ" panose="020B0604030504040204" pitchFamily="50" charset="-128"/>
              </a:rPr>
              <a:t>1</a:t>
            </a:r>
            <a:r>
              <a:rPr lang="en-US" altLang="ja-JP" i="1" dirty="0">
                <a:latin typeface="Century Schoolbook" panose="02040604050505020304" pitchFamily="18" charset="0"/>
                <a:ea typeface="メイリオ" panose="020B0604030504040204" pitchFamily="50" charset="-128"/>
              </a:rPr>
              <a:t>S</a:t>
            </a:r>
            <a:r>
              <a:rPr lang="en-US" altLang="ja-JP" i="1" baseline="-25000" dirty="0">
                <a:latin typeface="Century Schoolbook" panose="02040604050505020304" pitchFamily="18" charset="0"/>
                <a:ea typeface="メイリオ" panose="020B0604030504040204" pitchFamily="50" charset="-128"/>
              </a:rPr>
              <a:t>2</a:t>
            </a:r>
            <a:r>
              <a:rPr lang="en-US" altLang="ja-JP" i="1" dirty="0">
                <a:latin typeface="Century Schoolbook" panose="02040604050505020304" pitchFamily="18" charset="0"/>
                <a:ea typeface="メイリオ" panose="020B0604030504040204" pitchFamily="50" charset="-128"/>
              </a:rPr>
              <a:t>S</a:t>
            </a:r>
            <a:r>
              <a:rPr lang="en-US" altLang="ja-JP" i="1" baseline="-25000" dirty="0">
                <a:latin typeface="Century Schoolbook" panose="02040604050505020304" pitchFamily="18" charset="0"/>
                <a:ea typeface="メイリオ" panose="020B0604030504040204" pitchFamily="50" charset="-128"/>
              </a:rPr>
              <a:t>2</a:t>
            </a:r>
            <a:r>
              <a:rPr lang="en-US" altLang="ja-JP" i="1" dirty="0">
                <a:latin typeface="Century Schoolbook" panose="02040604050505020304" pitchFamily="18" charset="0"/>
                <a:ea typeface="メイリオ" panose="020B0604030504040204" pitchFamily="50" charset="-128"/>
              </a:rPr>
              <a:t>E </a:t>
            </a:r>
            <a:r>
              <a:rPr kumimoji="1" lang="ja-JP" altLang="en-US" dirty="0">
                <a:latin typeface="メイリオ" panose="020B0604030504040204" pitchFamily="50" charset="-128"/>
                <a:ea typeface="メイリオ" panose="020B0604030504040204" pitchFamily="50" charset="-128"/>
              </a:rPr>
              <a:t>の場合</a:t>
            </a:r>
            <a:endParaRPr kumimoji="1" lang="en-US" altLang="ja-JP" dirty="0">
              <a:latin typeface="メイリオ" panose="020B0604030504040204" pitchFamily="50" charset="-128"/>
              <a:ea typeface="メイリオ" panose="020B0604030504040204" pitchFamily="50" charset="-128"/>
            </a:endParaRPr>
          </a:p>
          <a:p>
            <a:pPr lvl="1">
              <a:lnSpc>
                <a:spcPct val="100000"/>
              </a:lnSpc>
            </a:pPr>
            <a:endParaRPr lang="en-US" altLang="ja-JP" dirty="0">
              <a:latin typeface="メイリオ" panose="020B0604030504040204" pitchFamily="50" charset="-128"/>
              <a:ea typeface="メイリオ" panose="020B0604030504040204" pitchFamily="50" charset="-128"/>
            </a:endParaRPr>
          </a:p>
          <a:p>
            <a:pPr marL="457200" lvl="1" indent="0">
              <a:lnSpc>
                <a:spcPct val="100000"/>
              </a:lnSpc>
              <a:buNone/>
            </a:pP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すべての可能な状態遷移について求め、和を計算</a:t>
            </a:r>
            <a:endParaRPr kumimoji="1" lang="en-US" altLang="ja-JP" dirty="0">
              <a:latin typeface="メイリオ" panose="020B0604030504040204" pitchFamily="50" charset="-128"/>
              <a:ea typeface="メイリオ" panose="020B0604030504040204" pitchFamily="50" charset="-128"/>
            </a:endParaRPr>
          </a:p>
          <a:p>
            <a:pPr>
              <a:lnSpc>
                <a:spcPct val="100000"/>
              </a:lnSpc>
            </a:pPr>
            <a:r>
              <a:rPr kumimoji="1" lang="ja-JP" altLang="en-US" dirty="0">
                <a:latin typeface="メイリオ" panose="020B0604030504040204" pitchFamily="50" charset="-128"/>
                <a:ea typeface="メイリオ" panose="020B0604030504040204" pitchFamily="50" charset="-128"/>
              </a:rPr>
              <a:t>トレリス計算による効率化</a:t>
            </a:r>
            <a:r>
              <a:rPr lang="ja-JP" altLang="en-US" sz="2400" dirty="0">
                <a:latin typeface="メイリオ" panose="020B0604030504040204" pitchFamily="50" charset="-128"/>
                <a:ea typeface="メイリオ" panose="020B0604030504040204" pitchFamily="50" charset="-128"/>
              </a:rPr>
              <a:t>（前向きアルゴリズム）</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時刻 </a:t>
            </a:r>
            <a:r>
              <a:rPr lang="en-US" altLang="ja-JP" i="1" dirty="0">
                <a:latin typeface="Century Schoolbook" panose="02040604050505020304" pitchFamily="18" charset="0"/>
                <a:ea typeface="メイリオ" panose="020B0604030504040204" pitchFamily="50" charset="-128"/>
              </a:rPr>
              <a:t>t </a:t>
            </a:r>
            <a:r>
              <a:rPr kumimoji="1" lang="ja-JP" altLang="en-US" dirty="0">
                <a:latin typeface="メイリオ" panose="020B0604030504040204" pitchFamily="50" charset="-128"/>
                <a:ea typeface="メイリオ" panose="020B0604030504040204" pitchFamily="50" charset="-128"/>
              </a:rPr>
              <a:t>、状態 </a:t>
            </a:r>
            <a:r>
              <a:rPr lang="en-US" altLang="ja-JP" i="1" dirty="0" err="1">
                <a:latin typeface="Century Schoolbook" panose="02040604050505020304" pitchFamily="18" charset="0"/>
                <a:ea typeface="メイリオ" panose="020B0604030504040204" pitchFamily="50" charset="-128"/>
              </a:rPr>
              <a:t>i</a:t>
            </a:r>
            <a:r>
              <a:rPr lang="en-US" altLang="ja-JP" i="1" dirty="0">
                <a:latin typeface="Century Schoolbook" panose="02040604050505020304" pitchFamily="18" charset="0"/>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における前向き確率 </a:t>
            </a:r>
            <a:r>
              <a:rPr lang="en-US" altLang="ja-JP" i="1" dirty="0">
                <a:latin typeface="Century Schoolbook" panose="02040604050505020304" pitchFamily="18" charset="0"/>
                <a:ea typeface="メイリオ" panose="020B0604030504040204" pitchFamily="50" charset="-128"/>
              </a:rPr>
              <a:t>α</a:t>
            </a:r>
            <a:r>
              <a:rPr lang="en-US" altLang="ja-JP" i="1" baseline="-25000" dirty="0">
                <a:latin typeface="Century Schoolbook" panose="02040604050505020304" pitchFamily="18" charset="0"/>
                <a:ea typeface="メイリオ" panose="020B0604030504040204" pitchFamily="50" charset="-128"/>
              </a:rPr>
              <a:t>t</a:t>
            </a:r>
            <a:r>
              <a:rPr lang="en-US" altLang="ja-JP" dirty="0">
                <a:latin typeface="Century Schoolbook" panose="02040604050505020304" pitchFamily="18" charset="0"/>
                <a:ea typeface="メイリオ" panose="020B0604030504040204" pitchFamily="50" charset="-128"/>
              </a:rPr>
              <a:t>(</a:t>
            </a:r>
            <a:r>
              <a:rPr lang="en-US" altLang="ja-JP" i="1" dirty="0" err="1">
                <a:latin typeface="Century Schoolbook" panose="02040604050505020304" pitchFamily="18" charset="0"/>
                <a:ea typeface="メイリオ" panose="020B0604030504040204" pitchFamily="50" charset="-128"/>
              </a:rPr>
              <a:t>i</a:t>
            </a:r>
            <a:r>
              <a:rPr lang="en-US" altLang="ja-JP" dirty="0">
                <a:latin typeface="Century Schoolbook" panose="02040604050505020304" pitchFamily="18" charset="0"/>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を、入力の時間単位で順次計算（</a:t>
            </a:r>
            <a:r>
              <a:rPr lang="en-US" altLang="ja-JP" i="1" dirty="0">
                <a:latin typeface="Century Schoolbook" panose="02040604050505020304" pitchFamily="18" charset="0"/>
                <a:ea typeface="メイリオ" panose="020B0604030504040204" pitchFamily="50" charset="-128"/>
              </a:rPr>
              <a:t>m</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HMM</a:t>
            </a:r>
            <a:r>
              <a:rPr lang="ja-JP" altLang="en-US" dirty="0">
                <a:latin typeface="メイリオ" panose="020B0604030504040204" pitchFamily="50" charset="-128"/>
                <a:ea typeface="メイリオ" panose="020B0604030504040204" pitchFamily="50" charset="-128"/>
              </a:rPr>
              <a:t>の状態数）</a:t>
            </a:r>
            <a:endParaRPr kumimoji="1" lang="ja-JP" altLang="en-US"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EE19487F-FA4C-455C-B338-2492A302C435}"/>
              </a:ext>
            </a:extLst>
          </p:cNvPr>
          <p:cNvPicPr>
            <a:picLocks noChangeAspect="1"/>
          </p:cNvPicPr>
          <p:nvPr/>
        </p:nvPicPr>
        <p:blipFill>
          <a:blip r:embed="rId2"/>
          <a:stretch>
            <a:fillRect/>
          </a:stretch>
        </p:blipFill>
        <p:spPr>
          <a:xfrm>
            <a:off x="2751434" y="2542970"/>
            <a:ext cx="7283824" cy="304225"/>
          </a:xfrm>
          <a:prstGeom prst="rect">
            <a:avLst/>
          </a:prstGeom>
        </p:spPr>
      </p:pic>
      <p:pic>
        <p:nvPicPr>
          <p:cNvPr id="5" name="図 4">
            <a:extLst>
              <a:ext uri="{FF2B5EF4-FFF2-40B4-BE49-F238E27FC236}">
                <a16:creationId xmlns:a16="http://schemas.microsoft.com/office/drawing/2014/main" id="{2B34397C-4C83-4FF0-A186-3229B2F38CBA}"/>
              </a:ext>
            </a:extLst>
          </p:cNvPr>
          <p:cNvPicPr>
            <a:picLocks noChangeAspect="1"/>
          </p:cNvPicPr>
          <p:nvPr/>
        </p:nvPicPr>
        <p:blipFill>
          <a:blip r:embed="rId3"/>
          <a:stretch>
            <a:fillRect/>
          </a:stretch>
        </p:blipFill>
        <p:spPr>
          <a:xfrm>
            <a:off x="2836470" y="5140434"/>
            <a:ext cx="3953464" cy="876190"/>
          </a:xfrm>
          <a:prstGeom prst="rect">
            <a:avLst/>
          </a:prstGeom>
        </p:spPr>
      </p:pic>
    </p:spTree>
    <p:extLst>
      <p:ext uri="{BB962C8B-B14F-4D97-AF65-F5344CB8AC3E}">
        <p14:creationId xmlns:p14="http://schemas.microsoft.com/office/powerpoint/2010/main" val="2190047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F93F-CC27-4DDD-8513-AE7657F39802}"/>
              </a:ext>
            </a:extLst>
          </p:cNvPr>
          <p:cNvSpPr>
            <a:spLocks noGrp="1"/>
          </p:cNvSpPr>
          <p:nvPr>
            <p:ph type="title"/>
          </p:nvPr>
        </p:nvSpPr>
        <p:spPr>
          <a:xfrm>
            <a:off x="653034" y="357812"/>
            <a:ext cx="7886700" cy="699176"/>
          </a:xfrm>
        </p:spPr>
        <p:txBody>
          <a:bodyPr>
            <a:normAutofit/>
          </a:bodyPr>
          <a:lstStyle/>
          <a:p>
            <a:r>
              <a:rPr lang="en-US" altLang="ja-JP" sz="3600" dirty="0">
                <a:solidFill>
                  <a:schemeClr val="accent1"/>
                </a:solidFill>
                <a:latin typeface="メイリオ" panose="020B0604030504040204" pitchFamily="50" charset="-128"/>
                <a:ea typeface="メイリオ" panose="020B0604030504040204" pitchFamily="50" charset="-128"/>
              </a:rPr>
              <a:t>6.3 </a:t>
            </a:r>
            <a:r>
              <a:rPr lang="ja-JP" altLang="en-US" sz="3600" dirty="0">
                <a:solidFill>
                  <a:schemeClr val="accent1"/>
                </a:solidFill>
                <a:latin typeface="メイリオ" panose="020B0604030504040204" pitchFamily="50" charset="-128"/>
                <a:ea typeface="メイリオ" panose="020B0604030504040204" pitchFamily="50" charset="-128"/>
              </a:rPr>
              <a:t>隠れマルコフモデルの確率計算</a:t>
            </a:r>
          </a:p>
        </p:txBody>
      </p:sp>
      <p:pic>
        <p:nvPicPr>
          <p:cNvPr id="9" name="図 8">
            <a:extLst>
              <a:ext uri="{FF2B5EF4-FFF2-40B4-BE49-F238E27FC236}">
                <a16:creationId xmlns:a16="http://schemas.microsoft.com/office/drawing/2014/main" id="{30F33872-1CBD-4D4B-A9E4-6480365CE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244" y="883669"/>
            <a:ext cx="5771513" cy="5708090"/>
          </a:xfrm>
          <a:prstGeom prst="rect">
            <a:avLst/>
          </a:prstGeom>
        </p:spPr>
      </p:pic>
    </p:spTree>
    <p:extLst>
      <p:ext uri="{BB962C8B-B14F-4D97-AF65-F5344CB8AC3E}">
        <p14:creationId xmlns:p14="http://schemas.microsoft.com/office/powerpoint/2010/main" val="346770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847FB10-51C5-40E3-8483-6DC5E001C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093" y="850272"/>
            <a:ext cx="4968993" cy="5456284"/>
          </a:xfrm>
          <a:prstGeom prst="rect">
            <a:avLst/>
          </a:prstGeom>
        </p:spPr>
      </p:pic>
      <p:sp>
        <p:nvSpPr>
          <p:cNvPr id="2" name="タイトル 1">
            <a:extLst>
              <a:ext uri="{FF2B5EF4-FFF2-40B4-BE49-F238E27FC236}">
                <a16:creationId xmlns:a16="http://schemas.microsoft.com/office/drawing/2014/main" id="{1FF2A4AB-54C1-4D7E-94D5-BAD16937DDFB}"/>
              </a:ext>
            </a:extLst>
          </p:cNvPr>
          <p:cNvSpPr>
            <a:spLocks noGrp="1"/>
          </p:cNvSpPr>
          <p:nvPr>
            <p:ph type="title"/>
          </p:nvPr>
        </p:nvSpPr>
        <p:spPr>
          <a:xfrm>
            <a:off x="609143" y="357691"/>
            <a:ext cx="7886700" cy="849077"/>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6.4 </a:t>
            </a:r>
            <a:r>
              <a:rPr lang="ja-JP" altLang="en-US" dirty="0">
                <a:solidFill>
                  <a:schemeClr val="accent1"/>
                </a:solidFill>
                <a:latin typeface="メイリオ" panose="020B0604030504040204" pitchFamily="50" charset="-128"/>
                <a:ea typeface="メイリオ" panose="020B0604030504040204" pitchFamily="50" charset="-128"/>
              </a:rPr>
              <a:t>状態系列の推定</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F43AC617-EBFD-41AF-BA31-FF2424BDB598}"/>
              </a:ext>
            </a:extLst>
          </p:cNvPr>
          <p:cNvSpPr>
            <a:spLocks noGrp="1"/>
          </p:cNvSpPr>
          <p:nvPr>
            <p:ph idx="1"/>
          </p:nvPr>
        </p:nvSpPr>
        <p:spPr>
          <a:xfrm>
            <a:off x="536914" y="1280583"/>
            <a:ext cx="6149179" cy="5060196"/>
          </a:xfrm>
        </p:spPr>
        <p:txBody>
          <a:bodyPr/>
          <a:lstStyle/>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ビタビアルゴリズム</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前向きアルゴリズムにおける系列の和の計算を、最大値演算に置き換える</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最大値を与えた経路を保存しておき、最終状態から逆にたどることで、最も確率の高い経路が得られる</a:t>
            </a:r>
          </a:p>
        </p:txBody>
      </p:sp>
    </p:spTree>
    <p:extLst>
      <p:ext uri="{BB962C8B-B14F-4D97-AF65-F5344CB8AC3E}">
        <p14:creationId xmlns:p14="http://schemas.microsoft.com/office/powerpoint/2010/main" val="362657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587197" y="320662"/>
            <a:ext cx="7886700" cy="706671"/>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6.5 </a:t>
            </a:r>
            <a:r>
              <a:rPr lang="ja-JP" altLang="en-US" dirty="0">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658370" y="1060046"/>
            <a:ext cx="7886700" cy="4737907"/>
          </a:xfrm>
        </p:spPr>
        <p:txBody>
          <a:bodyPr/>
          <a:lstStyle/>
          <a:p>
            <a:r>
              <a:rPr lang="ja-JP" altLang="en-US" dirty="0">
                <a:latin typeface="メイリオ" panose="020B0604030504040204" pitchFamily="50" charset="-128"/>
                <a:ea typeface="メイリオ" panose="020B0604030504040204" pitchFamily="50" charset="-128"/>
              </a:rPr>
              <a:t>状態遷移系列が既知の場合のパラメータ推定</a:t>
            </a:r>
            <a:endParaRPr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単純な最尤推定</a:t>
            </a:r>
          </a:p>
        </p:txBody>
      </p:sp>
      <p:pic>
        <p:nvPicPr>
          <p:cNvPr id="5" name="図 4">
            <a:extLst>
              <a:ext uri="{FF2B5EF4-FFF2-40B4-BE49-F238E27FC236}">
                <a16:creationId xmlns:a16="http://schemas.microsoft.com/office/drawing/2014/main" id="{880683A4-7138-4508-88B1-BFDF43360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237" y="1516270"/>
            <a:ext cx="5542950" cy="4829359"/>
          </a:xfrm>
          <a:prstGeom prst="rect">
            <a:avLst/>
          </a:prstGeom>
        </p:spPr>
      </p:pic>
    </p:spTree>
    <p:extLst>
      <p:ext uri="{BB962C8B-B14F-4D97-AF65-F5344CB8AC3E}">
        <p14:creationId xmlns:p14="http://schemas.microsoft.com/office/powerpoint/2010/main" val="376194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555262" y="316520"/>
            <a:ext cx="7886700" cy="706671"/>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6.5 </a:t>
            </a:r>
            <a:r>
              <a:rPr lang="ja-JP" altLang="en-US" dirty="0">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665685" y="1023191"/>
            <a:ext cx="7886700" cy="4737907"/>
          </a:xfrm>
        </p:spPr>
        <p:txBody>
          <a:bodyPr/>
          <a:lstStyle/>
          <a:p>
            <a:r>
              <a:rPr lang="ja-JP" altLang="en-US" sz="2400" dirty="0">
                <a:latin typeface="メイリオ" panose="020B0604030504040204" pitchFamily="50" charset="-128"/>
                <a:ea typeface="メイリオ" panose="020B0604030504040204" pitchFamily="50" charset="-128"/>
              </a:rPr>
              <a:t>状態遷移系列の確率が既知の場合のパラメータ推定</a:t>
            </a:r>
            <a:endParaRPr lang="en-US" altLang="ja-JP" sz="2400"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それぞれの最尤推定結果を重み付きでたし合わせる</a:t>
            </a:r>
          </a:p>
        </p:txBody>
      </p:sp>
      <p:pic>
        <p:nvPicPr>
          <p:cNvPr id="11" name="図 10">
            <a:extLst>
              <a:ext uri="{FF2B5EF4-FFF2-40B4-BE49-F238E27FC236}">
                <a16:creationId xmlns:a16="http://schemas.microsoft.com/office/drawing/2014/main" id="{5AFE97A7-CE16-4FB5-B458-D790644C1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939" y="1875683"/>
            <a:ext cx="5188023" cy="4852650"/>
          </a:xfrm>
          <a:prstGeom prst="rect">
            <a:avLst/>
          </a:prstGeom>
        </p:spPr>
      </p:pic>
    </p:spTree>
    <p:extLst>
      <p:ext uri="{BB962C8B-B14F-4D97-AF65-F5344CB8AC3E}">
        <p14:creationId xmlns:p14="http://schemas.microsoft.com/office/powerpoint/2010/main" val="152667190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371</TotalTime>
  <Words>452</Words>
  <Application>Microsoft Office PowerPoint</Application>
  <PresentationFormat>ワイド画面</PresentationFormat>
  <Paragraphs>51</Paragraphs>
  <Slides>10</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メイリオ</vt:lpstr>
      <vt:lpstr>游ゴシック</vt:lpstr>
      <vt:lpstr>Arial</vt:lpstr>
      <vt:lpstr>Calibri</vt:lpstr>
      <vt:lpstr>Calibri Light</vt:lpstr>
      <vt:lpstr>Century Schoolbook</vt:lpstr>
      <vt:lpstr>Office テーマ</vt:lpstr>
      <vt:lpstr>6. 音声の認識：基本的な音響モデル</vt:lpstr>
      <vt:lpstr>6.1 音響モデルの単位</vt:lpstr>
      <vt:lpstr>6.2 隠れマルコフモデルとは</vt:lpstr>
      <vt:lpstr>6.2 隠れマルコフモデルとは</vt:lpstr>
      <vt:lpstr>6.3 隠れマルコフモデルの確率計算</vt:lpstr>
      <vt:lpstr>6.3 隠れマルコフモデルの確率計算</vt:lpstr>
      <vt:lpstr>6.4 状態系列の推定</vt:lpstr>
      <vt:lpstr>6.5 パラメータの学習</vt:lpstr>
      <vt:lpstr>6.5 パラメータの学習</vt:lpstr>
      <vt:lpstr>6.5 パラメータの学習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イラストで学ぶ 音声認識</dc:title>
  <dc:creator>荒木雅弘</dc:creator>
  <cp:lastModifiedBy>荒木 雅弘</cp:lastModifiedBy>
  <cp:revision>55</cp:revision>
  <dcterms:created xsi:type="dcterms:W3CDTF">2017-08-29T02:19:22Z</dcterms:created>
  <dcterms:modified xsi:type="dcterms:W3CDTF">2023-08-25T07:31:22Z</dcterms:modified>
</cp:coreProperties>
</file>